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83" r:id="rId2"/>
    <p:sldId id="282" r:id="rId3"/>
    <p:sldId id="284" r:id="rId4"/>
    <p:sldId id="316" r:id="rId5"/>
    <p:sldId id="285" r:id="rId6"/>
    <p:sldId id="286" r:id="rId7"/>
    <p:sldId id="287" r:id="rId8"/>
    <p:sldId id="300" r:id="rId9"/>
    <p:sldId id="301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288" r:id="rId25"/>
    <p:sldId id="257" r:id="rId26"/>
    <p:sldId id="258" r:id="rId27"/>
    <p:sldId id="259" r:id="rId28"/>
    <p:sldId id="260" r:id="rId29"/>
    <p:sldId id="275" r:id="rId30"/>
    <p:sldId id="261" r:id="rId31"/>
    <p:sldId id="262" r:id="rId32"/>
    <p:sldId id="276" r:id="rId33"/>
    <p:sldId id="264" r:id="rId34"/>
    <p:sldId id="277" r:id="rId35"/>
    <p:sldId id="265" r:id="rId36"/>
    <p:sldId id="278" r:id="rId37"/>
    <p:sldId id="266" r:id="rId38"/>
    <p:sldId id="296" r:id="rId39"/>
    <p:sldId id="267" r:id="rId40"/>
    <p:sldId id="268" r:id="rId41"/>
    <p:sldId id="269" r:id="rId42"/>
    <p:sldId id="281" r:id="rId43"/>
    <p:sldId id="279" r:id="rId44"/>
    <p:sldId id="270" r:id="rId45"/>
    <p:sldId id="280" r:id="rId46"/>
    <p:sldId id="271" r:id="rId47"/>
    <p:sldId id="291" r:id="rId48"/>
    <p:sldId id="272" r:id="rId49"/>
    <p:sldId id="289" r:id="rId50"/>
    <p:sldId id="290" r:id="rId51"/>
    <p:sldId id="298" r:id="rId52"/>
    <p:sldId id="292" r:id="rId53"/>
    <p:sldId id="293" r:id="rId54"/>
    <p:sldId id="294" r:id="rId55"/>
    <p:sldId id="295" r:id="rId56"/>
    <p:sldId id="297" r:id="rId57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25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>
        <p:scale>
          <a:sx n="60" d="100"/>
          <a:sy n="60" d="100"/>
        </p:scale>
        <p:origin x="-1644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1463675" y="3549650"/>
            <a:ext cx="2971800" cy="1588"/>
          </a:xfrm>
          <a:prstGeom prst="line">
            <a:avLst/>
          </a:prstGeom>
          <a:noFill/>
          <a:ln w="9525">
            <a:solidFill>
              <a:srgbClr val="E9E9E8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</p:cxnSp>
      <p:cxnSp>
        <p:nvCxnSpPr>
          <p:cNvPr id="5" name="Straight Connector 4"/>
          <p:cNvCxnSpPr>
            <a:cxnSpLocks noChangeShapeType="1"/>
          </p:cNvCxnSpPr>
          <p:nvPr/>
        </p:nvCxnSpPr>
        <p:spPr bwMode="auto">
          <a:xfrm>
            <a:off x="4708525" y="3549650"/>
            <a:ext cx="2971800" cy="1588"/>
          </a:xfrm>
          <a:prstGeom prst="line">
            <a:avLst/>
          </a:prstGeom>
          <a:noFill/>
          <a:ln w="9525">
            <a:solidFill>
              <a:srgbClr val="E9E9E8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</p:cxnSp>
      <p:sp>
        <p:nvSpPr>
          <p:cNvPr id="6" name="Oval 5"/>
          <p:cNvSpPr>
            <a:spLocks noChangeArrowheads="1"/>
          </p:cNvSpPr>
          <p:nvPr/>
        </p:nvSpPr>
        <p:spPr bwMode="auto">
          <a:xfrm>
            <a:off x="4540250" y="3525838"/>
            <a:ext cx="46038" cy="46037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accent2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  <p:txBody>
          <a:bodyPr anchor="ctr"/>
          <a:lstStyle/>
          <a:p>
            <a:pPr algn="ctr"/>
            <a:endParaRPr lang="en-US">
              <a:solidFill>
                <a:srgbClr val="FFFFFF"/>
              </a:solidFill>
              <a:latin typeface="Constantia" pitchFamily="25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6AF8C3-EBC6-4294-B8D7-0DA859DD5F8E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3D83C6-BB8F-4CCF-A12C-63960336F91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293C345-62F2-4536-BF8B-6FEBFACEDAFA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C65DF-4E83-4A15-8115-B3407B65496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62229E-7F5D-43CF-9A30-7F175D0A7177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82265-D4BE-4C5D-B411-41EBA2DDF5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D179BB-B2CE-4296-BE35-00A5E0030909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5900B-90F6-42DD-A1A1-5C97DAABFC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685800" y="4916488"/>
            <a:ext cx="7924800" cy="4762"/>
          </a:xfrm>
          <a:prstGeom prst="line">
            <a:avLst/>
          </a:prstGeom>
          <a:noFill/>
          <a:ln w="9525">
            <a:solidFill>
              <a:srgbClr val="E9E9E8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E09D3EF-5D55-4DBE-9304-9239CF87D608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3BD0AE-097A-48BF-A46F-952BB4BC4F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2E8285-3A02-49A2-820C-562BE9717FCC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E3C55E-7737-473E-B98D-7E861AC708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 noChangeShapeType="1"/>
          </p:cNvCxnSpPr>
          <p:nvPr/>
        </p:nvCxnSpPr>
        <p:spPr bwMode="auto">
          <a:xfrm>
            <a:off x="563563" y="2179638"/>
            <a:ext cx="3748087" cy="1587"/>
          </a:xfrm>
          <a:prstGeom prst="line">
            <a:avLst/>
          </a:prstGeom>
          <a:noFill/>
          <a:ln w="12700">
            <a:solidFill>
              <a:srgbClr val="E9E9E8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</p:cxnSp>
      <p:cxnSp>
        <p:nvCxnSpPr>
          <p:cNvPr id="8" name="Straight Connector 7"/>
          <p:cNvCxnSpPr>
            <a:cxnSpLocks noChangeShapeType="1"/>
          </p:cNvCxnSpPr>
          <p:nvPr/>
        </p:nvCxnSpPr>
        <p:spPr bwMode="auto">
          <a:xfrm>
            <a:off x="4754563" y="2179638"/>
            <a:ext cx="3749675" cy="1587"/>
          </a:xfrm>
          <a:prstGeom prst="line">
            <a:avLst/>
          </a:prstGeom>
          <a:noFill/>
          <a:ln w="12700">
            <a:solidFill>
              <a:srgbClr val="E9E9E8"/>
            </a:solidFill>
            <a:round/>
            <a:headEnd/>
            <a:tailEnd/>
          </a:ln>
          <a:effectLst>
            <a:outerShdw algn="tl" rotWithShape="0">
              <a:srgbClr val="808080">
                <a:alpha val="54999"/>
              </a:srgbClr>
            </a:outerShdw>
          </a:effectLst>
        </p:spPr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A885ED-8EB1-4CE6-95E2-AA497C049280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fld id="{39FDDC00-7E28-4121-B44B-DE1C62CEBD8E}" type="datetime1">
              <a:rPr lang="en-US"/>
              <a:pPr/>
              <a:t>11/17/2010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062224-20B9-499A-9336-C3648B83DD0A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18903C-F145-447E-B977-FAABDA4054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92BEEC-FB39-429F-88E6-AD01935BC2FA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86105-F070-418B-8B32-35E30A46ED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1F1DF7D-1CE7-498D-A92F-E3198F8AAD71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35185F6-79F7-433C-B26C-F966244E6AC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CA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81267BC-B7F6-4E9D-B299-39E9101349E3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68E24A0-8A5B-4DB6-B942-74171CE6C7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 smtClean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  <a:latin typeface="Constantia" pitchFamily="25" charset="0"/>
              </a:defRPr>
            </a:lvl1pPr>
          </a:lstStyle>
          <a:p>
            <a:fld id="{DD08D7F8-4593-43CA-AD9E-2FFAB63B9573}" type="datetime1">
              <a:rPr lang="en-US"/>
              <a:pPr/>
              <a:t>11/17/2010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  <a:latin typeface="Constantia" pitchFamily="25" charset="0"/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ctr">
              <a:defRPr sz="1600">
                <a:solidFill>
                  <a:schemeClr val="tx2"/>
                </a:solidFill>
                <a:latin typeface="Constantia" pitchFamily="25" charset="0"/>
              </a:defRPr>
            </a:lvl1pPr>
          </a:lstStyle>
          <a:p>
            <a:fld id="{EC22662B-F6E3-4E3B-A87F-C9A8F8339007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CA" smtClean="0"/>
              <a:t>Click to edit Master title style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4" r:id="rId3"/>
    <p:sldLayoutId id="2147483681" r:id="rId4"/>
    <p:sldLayoutId id="2147483685" r:id="rId5"/>
    <p:sldLayoutId id="2147483680" r:id="rId6"/>
    <p:sldLayoutId id="2147483679" r:id="rId7"/>
    <p:sldLayoutId id="2147483686" r:id="rId8"/>
    <p:sldLayoutId id="2147483687" r:id="rId9"/>
    <p:sldLayoutId id="2147483678" r:id="rId10"/>
    <p:sldLayoutId id="214748367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ＭＳ Ｐゴシック" pitchFamily="25" charset="-128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25" charset="0"/>
          <a:ea typeface="ＭＳ Ｐゴシック" pitchFamily="25" charset="-128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25" charset="2"/>
        <a:buChar char=""/>
        <a:defRPr sz="2600" kern="1200">
          <a:solidFill>
            <a:schemeClr val="tx1"/>
          </a:solidFill>
          <a:latin typeface="+mn-lt"/>
          <a:ea typeface="ＭＳ Ｐゴシック" pitchFamily="25" charset="-128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25" charset="2"/>
        <a:buChar char=""/>
        <a:defRPr sz="2400" kern="1200">
          <a:solidFill>
            <a:schemeClr val="tx2"/>
          </a:solidFill>
          <a:latin typeface="+mn-lt"/>
          <a:ea typeface="ＭＳ Ｐゴシック" pitchFamily="25" charset="-128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25" charset="2"/>
        <a:buChar char=""/>
        <a:defRPr sz="2100" kern="1200">
          <a:solidFill>
            <a:schemeClr val="tx1"/>
          </a:solidFill>
          <a:latin typeface="+mn-lt"/>
          <a:ea typeface="ＭＳ Ｐゴシック" pitchFamily="25" charset="-128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25" charset="2"/>
        <a:buChar char=""/>
        <a:defRPr sz="1900" kern="1200">
          <a:solidFill>
            <a:schemeClr val="tx1"/>
          </a:solidFill>
          <a:latin typeface="+mn-lt"/>
          <a:ea typeface="ＭＳ Ｐゴシック" pitchFamily="25" charset="-128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25" charset="2"/>
        <a:buChar char=""/>
        <a:defRPr sz="1600" kern="1200">
          <a:solidFill>
            <a:schemeClr val="tx1"/>
          </a:solidFill>
          <a:latin typeface="+mn-lt"/>
          <a:ea typeface="ＭＳ Ｐゴシック" pitchFamily="25" charset="-128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c/c1/Anzac1.JPG" TargetMode="External"/><Relationship Id="rId2" Type="http://schemas.openxmlformats.org/officeDocument/2006/relationships/hyperlink" Target="http://www.youtube.com/watch?v=GPFjToKuZQ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upload.wikimedia.org/wikipedia/commons/1/1d/A_view_of_Anzac_Cove_Turkey.jpg" TargetMode="Externa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youtube.com/watch?v=Jlf---13Q0g" TargetMode="Externa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3600" dirty="0" smtClean="0"/>
              <a:t>World War One:</a:t>
            </a:r>
          </a:p>
          <a:p>
            <a:pPr>
              <a:buNone/>
            </a:pPr>
            <a:r>
              <a:rPr lang="en-US" sz="3600" dirty="0" smtClean="0"/>
              <a:t>A War of </a:t>
            </a:r>
            <a:r>
              <a:rPr lang="en-US" sz="3600" dirty="0" smtClean="0">
                <a:solidFill>
                  <a:srgbClr val="FF0000"/>
                </a:solidFill>
              </a:rPr>
              <a:t>Attrition</a:t>
            </a:r>
          </a:p>
          <a:p>
            <a:pPr>
              <a:buNone/>
            </a:pPr>
            <a:r>
              <a:rPr lang="en-US" sz="4000" dirty="0" smtClean="0"/>
              <a:t>1914      1915</a:t>
            </a:r>
          </a:p>
          <a:p>
            <a:pPr>
              <a:buNone/>
            </a:pPr>
            <a:r>
              <a:rPr lang="en-US" sz="4000" dirty="0" smtClean="0"/>
              <a:t>1916	      1917</a:t>
            </a:r>
          </a:p>
          <a:p>
            <a:pPr>
              <a:buNone/>
            </a:pPr>
            <a:r>
              <a:rPr lang="en-US" sz="4000" dirty="0" smtClean="0"/>
              <a:t>		1918</a:t>
            </a:r>
          </a:p>
          <a:p>
            <a:pPr>
              <a:buNone/>
            </a:pPr>
            <a:endParaRPr lang="en-US" sz="4000" dirty="0" smtClean="0"/>
          </a:p>
          <a:p>
            <a:pPr>
              <a:buNone/>
            </a:pPr>
            <a:endParaRPr lang="en-US" sz="4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Death, Destruction and Dismemberment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/>
          <a:srcRect l="8711" r="8678"/>
          <a:stretch>
            <a:fillRect/>
          </a:stretch>
        </p:blipFill>
        <p:spPr bwMode="auto">
          <a:xfrm>
            <a:off x="4286248" y="642918"/>
            <a:ext cx="4000496" cy="600074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noFill/>
          <a:ln w="9525"/>
        </p:spPr>
        <p:txBody>
          <a:bodyPr/>
          <a:lstStyle/>
          <a:p>
            <a:endParaRPr smtClean="0">
              <a:ln>
                <a:noFill/>
              </a:ln>
              <a:effectLst/>
            </a:endParaRP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476375" y="476250"/>
            <a:ext cx="5976938" cy="59721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Essentially involved British, French, and untested Australian and New Zealand forces (</a:t>
            </a:r>
            <a:r>
              <a:rPr lang="en-US" b="1" dirty="0" smtClean="0">
                <a:solidFill>
                  <a:schemeClr val="bg1"/>
                </a:solidFill>
              </a:rPr>
              <a:t>Anzacs</a:t>
            </a:r>
            <a:r>
              <a:rPr lang="en-US" dirty="0" smtClean="0"/>
              <a:t>)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Initially viewed as purely only a naval battle to win the </a:t>
            </a:r>
            <a:r>
              <a:rPr lang="en-US" b="1" dirty="0" smtClean="0">
                <a:solidFill>
                  <a:schemeClr val="bg1"/>
                </a:solidFill>
              </a:rPr>
              <a:t>Dardanelles Straits</a:t>
            </a:r>
            <a:r>
              <a:rPr lang="en-US" dirty="0" smtClean="0"/>
              <a:t>, to supply Russia in the Eastern Front, and better coordinate allied war programs</a:t>
            </a:r>
          </a:p>
          <a:p>
            <a:pPr eaLnBrk="1" hangingPunct="1">
              <a:buFont typeface="Wingdings 2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Rough dates: February 1915-January 1916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General Overview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Straits were viewed as strategically important geographically… and have been for a long time! (Continuity &amp; Change)</a:t>
            </a:r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  <a:p>
            <a:pPr eaLnBrk="1" hangingPunct="1"/>
            <a:r>
              <a:rPr lang="en-US" smtClean="0"/>
              <a:t>The Straits linked the Mediterranean Sea with the Sea of Marmora, giving Entente powers access to Constantinople and a lane into the Black Sea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Access to the Black Sea would give Britain and France a supply route to their eastern ally, Russia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Why do this at all?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endParaRPr smtClean="0">
              <a:ln>
                <a:noFill/>
              </a:ln>
              <a:effectLst/>
            </a:endParaRPr>
          </a:p>
        </p:txBody>
      </p:sp>
      <p:pic>
        <p:nvPicPr>
          <p:cNvPr id="30724" name="Picture 4" descr="FWWgallip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620713"/>
            <a:ext cx="4943475" cy="6084887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Because of its huge tactical and strategic value, it was heavily defended, mainly by natural geography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To the north they were protected by the Gallipoli Peninsula; to the south by the shore of Ottoman Asia. As well, fortresses were well positioned on cliff-tops overlooking shipping lanes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The Difficulty of the Straits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smtClean="0">
              <a:ln>
                <a:noFill/>
              </a:ln>
              <a:effectLst/>
            </a:endParaRPr>
          </a:p>
        </p:txBody>
      </p:sp>
      <p:pic>
        <p:nvPicPr>
          <p:cNvPr id="17412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0"/>
            <a:ext cx="8229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Both Britain and France were receiving sobering news from the campaign on the Western Front, and much of the resources were consumed there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Both governments came to look at the opening up of another front in the Mediterranean, one that offered better prospects of success, as a good change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Lack of Success on Western Front</a:t>
            </a:r>
            <a:endParaRPr>
              <a:ea typeface="+mj-ea"/>
              <a:cs typeface="+mj-cs"/>
            </a:endParaRPr>
          </a:p>
        </p:txBody>
      </p:sp>
      <p:pic>
        <p:nvPicPr>
          <p:cNvPr id="18437" name="Picture 5" descr="PAIU1989_140_01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81300"/>
            <a:ext cx="1887538" cy="2338388"/>
          </a:xfrm>
          <a:prstGeom prst="rect">
            <a:avLst/>
          </a:prstGeom>
          <a:noFill/>
        </p:spPr>
      </p:pic>
      <p:pic>
        <p:nvPicPr>
          <p:cNvPr id="18439" name="Picture 7" descr="article-1084298-00192C8B00000258-849_468x2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4738" y="2792413"/>
            <a:ext cx="3808412" cy="2327275"/>
          </a:xfrm>
          <a:prstGeom prst="rect">
            <a:avLst/>
          </a:prstGeom>
          <a:noFill/>
        </p:spPr>
      </p:pic>
      <p:pic>
        <p:nvPicPr>
          <p:cNvPr id="18441" name="Picture 9" descr="Bicycle+Soldi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2792413"/>
            <a:ext cx="3594100" cy="2400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Allied Command Opinions….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i="1" smtClean="0"/>
              <a:t>"for this trench warfare no great technical knowledge is required. A high moral standard and a healthy stomach these are the best. . . for he who aspires to fight his way to the front at the Dardanelles."</a:t>
            </a:r>
            <a:r>
              <a:rPr lang="en-US" smtClean="0"/>
              <a:t>  </a:t>
            </a:r>
          </a:p>
          <a:p>
            <a:pPr>
              <a:buFont typeface="Wingdings 2" pitchFamily="18" charset="2"/>
              <a:buNone/>
            </a:pPr>
            <a:endParaRPr lang="en-US" smtClean="0"/>
          </a:p>
          <a:p>
            <a:r>
              <a:rPr lang="en-US" smtClean="0"/>
              <a:t>General Ian Hamilton to Winston Churchill, early 1915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18, 000 French Colonial troops were added, as well as a force of 75, 000 largely untested Australian and New Zealand troops – training in Egypt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84, 000 enemy troops were brought in and were dispersed to strategic locations around Gallipoli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On April 25, two landings occurred, one at Helles and the other at Anzac Cove, establishing two beachheads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Heavy casualties were taken because of positioning</a:t>
            </a:r>
          </a:p>
          <a:p>
            <a:pPr eaLnBrk="1" hangingPunct="1">
              <a:lnSpc>
                <a:spcPct val="90000"/>
              </a:lnSpc>
            </a:pPr>
            <a:endParaRPr lang="en-US" smtClean="0"/>
          </a:p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Reinforecments, Landings, and Failed Attacks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smtClean="0">
              <a:ln>
                <a:noFill/>
              </a:ln>
              <a:effectLst/>
            </a:endParaRPr>
          </a:p>
        </p:txBody>
      </p:sp>
      <p:pic>
        <p:nvPicPr>
          <p:cNvPr id="23556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/>
          </p:cNvSpPr>
          <p:nvPr>
            <p:ph type="title" idx="4294967295"/>
          </p:nvPr>
        </p:nvSpPr>
        <p:spPr bwMode="auto">
          <a:noFill/>
          <a:ln w="9525"/>
        </p:spPr>
        <p:txBody>
          <a:bodyPr/>
          <a:lstStyle/>
          <a:p>
            <a:r>
              <a:rPr lang="en-US" dirty="0" smtClean="0">
                <a:ln>
                  <a:noFill/>
                </a:ln>
                <a:effectLst/>
              </a:rPr>
              <a:t>   The Western and Eastern Fronts</a:t>
            </a:r>
            <a:endParaRPr dirty="0" smtClean="0">
              <a:ln>
                <a:noFill/>
              </a:ln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71600"/>
            <a:ext cx="8686800" cy="5147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>
            <a:normAutofit fontScale="90000"/>
          </a:bodyPr>
          <a:lstStyle/>
          <a:p>
            <a:r>
              <a:rPr sz="3800" smtClean="0">
                <a:ln>
                  <a:noFill/>
                </a:ln>
                <a:effectLst/>
              </a:rPr>
              <a:t>What did British Commanders think of their colonial allies?</a:t>
            </a:r>
          </a:p>
        </p:txBody>
      </p:sp>
      <p:sp>
        <p:nvSpPr>
          <p:cNvPr id="31747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31749" name="Picture 5" descr="SoldatsAnzac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673225"/>
            <a:ext cx="6707187" cy="4452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ANZAC Soldiers in the trenches</a:t>
            </a:r>
          </a:p>
        </p:txBody>
      </p:sp>
      <p:sp>
        <p:nvSpPr>
          <p:cNvPr id="32771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32773" name="Picture 5" descr="anzac-soldier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362075"/>
            <a:ext cx="4859337" cy="4764088"/>
          </a:xfrm>
          <a:prstGeom prst="rect">
            <a:avLst/>
          </a:prstGeom>
          <a:noFill/>
        </p:spPr>
      </p:pic>
      <p:pic>
        <p:nvPicPr>
          <p:cNvPr id="32775" name="Picture 7" descr="ANZACSoldiersInACapturedTurkishTren.jpg image by bz65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3050" y="1706563"/>
            <a:ext cx="333375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British government finally sanctioned a formal evacuation that began on December 7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The evacuation was easily viewed as the most successful element of the entire campaign</a:t>
            </a:r>
          </a:p>
          <a:p>
            <a:pPr eaLnBrk="1" hangingPunct="1"/>
            <a:endParaRPr lang="en-US" smtClean="0"/>
          </a:p>
          <a:p>
            <a:pPr eaLnBrk="1" hangingPunct="1"/>
            <a:r>
              <a:rPr lang="en-US" smtClean="0"/>
              <a:t>British casualties: 205, 000</a:t>
            </a:r>
          </a:p>
          <a:p>
            <a:pPr eaLnBrk="1" hangingPunct="1"/>
            <a:r>
              <a:rPr lang="en-US" smtClean="0"/>
              <a:t>French casualties: 47, 000</a:t>
            </a:r>
          </a:p>
          <a:p>
            <a:pPr eaLnBrk="1" hangingPunct="1"/>
            <a:r>
              <a:rPr lang="en-US" smtClean="0"/>
              <a:t>Turkish casualties: 250, 000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The Highlight-the Evacuation!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Waltzing Matilda and Anzac Day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mtClean="0">
                <a:hlinkClick r:id="rId2"/>
              </a:rPr>
              <a:t>http://www.youtube.com/watch?v=GPFjToKuZQM</a:t>
            </a:r>
            <a:endParaRPr lang="en-US" smtClean="0"/>
          </a:p>
          <a:p>
            <a:endParaRPr lang="en-US" smtClean="0"/>
          </a:p>
          <a:p>
            <a:r>
              <a:rPr lang="en-US" smtClean="0"/>
              <a:t>ANZAC DAY – National Memorial Day, April 25th</a:t>
            </a:r>
          </a:p>
          <a:p>
            <a:endParaRPr lang="en-US" smtClean="0"/>
          </a:p>
        </p:txBody>
      </p:sp>
      <p:pic>
        <p:nvPicPr>
          <p:cNvPr id="40965" name="Picture 5" descr="File:Anzac1.JPG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3028950"/>
            <a:ext cx="2322513" cy="3097213"/>
          </a:xfrm>
          <a:prstGeom prst="rect">
            <a:avLst/>
          </a:prstGeom>
          <a:noFill/>
        </p:spPr>
      </p:pic>
      <p:pic>
        <p:nvPicPr>
          <p:cNvPr id="40967" name="Picture 7" descr="File:A view of Anzac Cove Turkey.jpg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2973388"/>
            <a:ext cx="4203700" cy="3152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After a year and a half of factories working around the clock on the home front, the allies finally had stockpiles of munitions.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Feeling that by 1916, a major breakthrough was imminent on the Western Front, allied leaders strategized huge artillery barrages and waves of foot soldier assaults – all for what? </a:t>
            </a:r>
            <a:r>
              <a:rPr lang="en-US" dirty="0" smtClean="0">
                <a:sym typeface="Wingdings" pitchFamily="2" charset="2"/>
              </a:rPr>
              <a:t>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Seen at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Verdun</a:t>
            </a:r>
            <a:r>
              <a:rPr lang="en-US" dirty="0" smtClean="0">
                <a:sym typeface="Wingdings" pitchFamily="2" charset="2"/>
              </a:rPr>
              <a:t> and </a:t>
            </a:r>
            <a:r>
              <a:rPr lang="en-US" dirty="0" smtClean="0">
                <a:solidFill>
                  <a:srgbClr val="FF0000"/>
                </a:solidFill>
                <a:sym typeface="Wingdings" pitchFamily="2" charset="2"/>
              </a:rPr>
              <a:t>the Somme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1916</a:t>
            </a:r>
            <a:r>
              <a:rPr lang="en-US" dirty="0" smtClean="0">
                <a:solidFill>
                  <a:srgbClr val="FF0000"/>
                </a:solidFill>
              </a:rPr>
              <a:t> “The Deadliest Year of the War”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smtClean="0">
              <a:ln>
                <a:noFill/>
              </a:ln>
              <a:effectLst/>
            </a:endParaRPr>
          </a:p>
        </p:txBody>
      </p:sp>
      <p:pic>
        <p:nvPicPr>
          <p:cNvPr id="1434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609600"/>
            <a:ext cx="8229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On Christmas day 1915, a letter is sent to Kaiser Wilhelm II</a:t>
            </a:r>
          </a:p>
          <a:p>
            <a:endParaRPr lang="en-US" smtClean="0"/>
          </a:p>
          <a:p>
            <a:r>
              <a:rPr lang="en-US" smtClean="0"/>
              <a:t>The letter outlines that the key to winning the war was not to be found on the Eastern Front, but on the Western Front</a:t>
            </a:r>
          </a:p>
          <a:p>
            <a:endParaRPr lang="en-US" smtClean="0"/>
          </a:p>
          <a:p>
            <a:r>
              <a:rPr lang="en-US" u="sng" smtClean="0"/>
              <a:t>Rationalization:</a:t>
            </a:r>
            <a:r>
              <a:rPr lang="en-US" smtClean="0"/>
              <a:t> If France could be defeated, Britain would also seek terms, or be defeated as well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The Roots of Verdun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Germany believed that Britain formed the foundation of the Allied effort, and must be removed</a:t>
            </a:r>
          </a:p>
          <a:p>
            <a:endParaRPr lang="en-US" smtClean="0"/>
          </a:p>
          <a:p>
            <a:r>
              <a:rPr lang="en-US" smtClean="0"/>
              <a:t>Began implementing a policy of unrestricted submarine warfare against British shipping in an attempt to starve Britain out</a:t>
            </a:r>
          </a:p>
          <a:p>
            <a:endParaRPr lang="en-US" smtClean="0"/>
          </a:p>
          <a:p>
            <a:r>
              <a:rPr lang="en-US" u="sng" smtClean="0"/>
              <a:t>Problem</a:t>
            </a:r>
            <a:r>
              <a:rPr lang="en-US" smtClean="0"/>
              <a:t>: This ran the risk of bringing the U.S. into the war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Britain is Key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Verdun, itself, held specific meaning to the French</a:t>
            </a:r>
          </a:p>
          <a:p>
            <a:endParaRPr lang="en-US" smtClean="0"/>
          </a:p>
          <a:p>
            <a:r>
              <a:rPr lang="en-US" smtClean="0"/>
              <a:t>It was the last fortress to fall during the Franco-Prussian war, and it had been improved since</a:t>
            </a:r>
          </a:p>
          <a:p>
            <a:endParaRPr lang="en-US" smtClean="0"/>
          </a:p>
          <a:p>
            <a:r>
              <a:rPr lang="en-US" smtClean="0"/>
              <a:t>Hence, it was of great symbolic significance and maintained a psychological hold on the minds of the French people</a:t>
            </a:r>
          </a:p>
          <a:p>
            <a:endParaRPr lang="en-US" smtClean="0"/>
          </a:p>
          <a:p>
            <a:r>
              <a:rPr lang="en-US" smtClean="0"/>
              <a:t>Germany knew this… and counted on it!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Significance of Place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pPr>
              <a:buFontTx/>
              <a:buChar char="•"/>
            </a:pPr>
            <a:r>
              <a:rPr sz="4400" smtClean="0">
                <a:ln>
                  <a:noFill/>
                </a:ln>
                <a:effectLst/>
              </a:rPr>
              <a:t>Start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r>
              <a:rPr lang="en-US" sz="4400" smtClean="0"/>
              <a:t>Finish</a:t>
            </a:r>
          </a:p>
        </p:txBody>
      </p:sp>
      <p:pic>
        <p:nvPicPr>
          <p:cNvPr id="37893" name="Picture 5" descr="battle_of_verdu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5375" y="476250"/>
            <a:ext cx="4391025" cy="5419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consensus was that the “boys would be home be Christmas”</a:t>
            </a:r>
          </a:p>
          <a:p>
            <a:r>
              <a:rPr lang="en-US" dirty="0" smtClean="0"/>
              <a:t>Feeling that the war was a Great Adventure!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0000"/>
                </a:solidFill>
              </a:rPr>
              <a:t>Schlieffen</a:t>
            </a:r>
            <a:r>
              <a:rPr lang="en-US" dirty="0" smtClean="0">
                <a:solidFill>
                  <a:srgbClr val="FF0000"/>
                </a:solidFill>
              </a:rPr>
              <a:t> Plan</a:t>
            </a:r>
            <a:r>
              <a:rPr lang="en-US" dirty="0" smtClean="0"/>
              <a:t> – See HANDOUT/MAP</a:t>
            </a:r>
          </a:p>
          <a:p>
            <a:endParaRPr lang="en-US" dirty="0" smtClean="0"/>
          </a:p>
          <a:p>
            <a:r>
              <a:rPr lang="en-US" sz="6000" dirty="0" smtClean="0">
                <a:solidFill>
                  <a:srgbClr val="FF0000"/>
                </a:solidFill>
              </a:rPr>
              <a:t>Illusions and Stalemate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1914   “A Quick War?”</a:t>
            </a:r>
            <a:endParaRPr lang="en-US" sz="4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Subject Verdun to intense bombardment to draw in and divert French troops from all over the Western Front</a:t>
            </a:r>
          </a:p>
          <a:p>
            <a:endParaRPr lang="en-US" smtClean="0"/>
          </a:p>
          <a:p>
            <a:r>
              <a:rPr lang="en-US" smtClean="0"/>
              <a:t>“bleed France white” until it can stand no longer</a:t>
            </a:r>
          </a:p>
          <a:p>
            <a:endParaRPr lang="en-US" smtClean="0"/>
          </a:p>
          <a:p>
            <a:r>
              <a:rPr lang="en-US" u="sng" smtClean="0"/>
              <a:t>Formidable opposition</a:t>
            </a:r>
            <a:r>
              <a:rPr lang="en-US" smtClean="0"/>
              <a:t>: 1 million Germans vs. 200, 000 defenders</a:t>
            </a:r>
          </a:p>
          <a:p>
            <a:endParaRPr lang="en-US" smtClean="0"/>
          </a:p>
          <a:p>
            <a:r>
              <a:rPr lang="en-US" smtClean="0"/>
              <a:t>Battle begins: 07:15 on February 21st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German Strategy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1,400 guns packed along the eight mile front, served by nearby railway facilities</a:t>
            </a:r>
          </a:p>
          <a:p>
            <a:endParaRPr lang="en-US" smtClean="0"/>
          </a:p>
          <a:p>
            <a:r>
              <a:rPr lang="en-US" smtClean="0"/>
              <a:t>100, 000 shells poured into Verdun every hour</a:t>
            </a:r>
          </a:p>
          <a:p>
            <a:endParaRPr lang="en-US" smtClean="0"/>
          </a:p>
          <a:p>
            <a:r>
              <a:rPr lang="en-US" u="sng" smtClean="0"/>
              <a:t>Intention? </a:t>
            </a:r>
            <a:r>
              <a:rPr lang="en-US" smtClean="0"/>
              <a:t>Kill as many French defenders as you can before an infantry advance</a:t>
            </a:r>
          </a:p>
          <a:p>
            <a:endParaRPr lang="en-US" smtClean="0"/>
          </a:p>
          <a:p>
            <a:r>
              <a:rPr lang="en-US" smtClean="0"/>
              <a:t>By the end of the first day, German forces had only captured front line trenches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The Beginning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>
            <a:normAutofit fontScale="90000"/>
          </a:bodyPr>
          <a:lstStyle/>
          <a:p>
            <a:r>
              <a:rPr sz="3800" smtClean="0">
                <a:ln>
                  <a:noFill/>
                </a:ln>
                <a:effectLst/>
              </a:rPr>
              <a:t>Artillery at </a:t>
            </a:r>
            <a:br>
              <a:rPr sz="3800" smtClean="0">
                <a:ln>
                  <a:noFill/>
                </a:ln>
                <a:effectLst/>
              </a:rPr>
            </a:br>
            <a:r>
              <a:rPr sz="3800" smtClean="0">
                <a:ln>
                  <a:noFill/>
                </a:ln>
                <a:effectLst/>
              </a:rPr>
              <a:t>Verdun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38917" name="Picture 5" descr="nw_verdun_guns_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973388"/>
            <a:ext cx="7620000" cy="3152775"/>
          </a:xfrm>
          <a:prstGeom prst="rect">
            <a:avLst/>
          </a:prstGeom>
          <a:noFill/>
        </p:spPr>
      </p:pic>
      <p:pic>
        <p:nvPicPr>
          <p:cNvPr id="38919" name="Picture 7" descr="wp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3175" y="238125"/>
            <a:ext cx="4562475" cy="2419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Upon losing Douaumont, the French sentiment was one of unwavering resolve:</a:t>
            </a:r>
          </a:p>
          <a:p>
            <a:pPr>
              <a:buFont typeface="Wingdings 2" pitchFamily="25" charset="2"/>
              <a:buNone/>
            </a:pPr>
            <a:r>
              <a:rPr lang="en-US" smtClean="0"/>
              <a:t>	&gt; Popular sentiment demanded its recapture, making a withdrawal from Verdun impossible</a:t>
            </a:r>
          </a:p>
          <a:p>
            <a:pPr>
              <a:buFont typeface="Wingdings 2" pitchFamily="25" charset="2"/>
              <a:buNone/>
            </a:pPr>
            <a:endParaRPr lang="en-US" smtClean="0"/>
          </a:p>
          <a:p>
            <a:r>
              <a:rPr lang="en-US" smtClean="0"/>
              <a:t>The French commanding officer, Joffre, issued a warning stating that anyone leaving would be court-martialed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French Sentiment 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French Soldier killed at Verdun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mtClean="0"/>
              <a:t>Controversial:</a:t>
            </a:r>
          </a:p>
          <a:p>
            <a:pPr lvl="1"/>
            <a:r>
              <a:rPr lang="en-US" smtClean="0"/>
              <a:t>Staged or true?</a:t>
            </a:r>
          </a:p>
        </p:txBody>
      </p:sp>
      <p:pic>
        <p:nvPicPr>
          <p:cNvPr id="39941" name="Picture 5" descr="wp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1371600"/>
            <a:ext cx="4010025" cy="4591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the remainder of the next few months, German attacks were met with counter attacks, with casualties mounting on both sides</a:t>
            </a:r>
          </a:p>
          <a:p>
            <a:endParaRPr lang="en-US" dirty="0" smtClean="0"/>
          </a:p>
          <a:p>
            <a:r>
              <a:rPr lang="en-US" dirty="0" smtClean="0"/>
              <a:t>By the time the battle ended almost 1 million casualties were tallied in roughly equal numbers for both side</a:t>
            </a:r>
          </a:p>
          <a:p>
            <a:endParaRPr lang="en-US" dirty="0" smtClean="0"/>
          </a:p>
          <a:p>
            <a:r>
              <a:rPr lang="en-US" dirty="0" smtClean="0"/>
              <a:t>Longest continuous battle of WWI : February-December , 1916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Change of Course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Death in the trenches at Verdun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40965" name="Picture 5" descr="wp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371600"/>
            <a:ext cx="5976937" cy="5035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French forts could only hold out for so long, reserves of water were gone, and the forts themselves begin to crumble</a:t>
            </a:r>
          </a:p>
          <a:p>
            <a:endParaRPr lang="en-US" smtClean="0"/>
          </a:p>
          <a:p>
            <a:r>
              <a:rPr lang="en-US" u="sng" smtClean="0"/>
              <a:t>New chemical warfare: </a:t>
            </a:r>
            <a:r>
              <a:rPr lang="en-US" smtClean="0"/>
              <a:t>Germany, at this point, began unveiling phosgene gas, which was acted by forming hydrochloric acid once in the lungs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Continued French Losses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48" y="152400"/>
            <a:ext cx="8429652" cy="554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an attempt to drain German manpower from Verdun, a major offensive was staged elsewhere at the </a:t>
            </a:r>
            <a:r>
              <a:rPr lang="en-US" dirty="0" smtClean="0">
                <a:solidFill>
                  <a:srgbClr val="FF0000"/>
                </a:solidFill>
              </a:rPr>
              <a:t>Battle of the Somme</a:t>
            </a:r>
          </a:p>
          <a:p>
            <a:endParaRPr lang="en-US" dirty="0" smtClean="0"/>
          </a:p>
          <a:p>
            <a:r>
              <a:rPr lang="en-US" dirty="0" smtClean="0"/>
              <a:t>Originally planned to begin August 1, it was moved to July 1 to help divert German resources elsewhere</a:t>
            </a:r>
          </a:p>
          <a:p>
            <a:endParaRPr lang="en-US" dirty="0" smtClean="0"/>
          </a:p>
          <a:p>
            <a:r>
              <a:rPr lang="en-US" u="sng" dirty="0" smtClean="0"/>
              <a:t>Fortune comes</a:t>
            </a:r>
            <a:r>
              <a:rPr lang="en-US" dirty="0" smtClean="0"/>
              <a:t>: a sudden drain in German resources to the Eastern Front provides a sense of vindication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*A Fundamental Shift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76600"/>
            <a:ext cx="2413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3716" name="Picture 4"/>
          <p:cNvPicPr>
            <a:picLocks noChangeAspect="1" noChangeArrowheads="1"/>
          </p:cNvPicPr>
          <p:nvPr/>
        </p:nvPicPr>
        <p:blipFill>
          <a:blip r:embed="rId3"/>
          <a:srcRect t="1613"/>
          <a:stretch>
            <a:fillRect/>
          </a:stretch>
        </p:blipFill>
        <p:spPr bwMode="auto">
          <a:xfrm>
            <a:off x="5818188" y="457200"/>
            <a:ext cx="2640012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37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57166"/>
            <a:ext cx="39624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371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89187" y="2898775"/>
            <a:ext cx="342900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3719" name="Line 7"/>
          <p:cNvSpPr>
            <a:spLocks noChangeShapeType="1"/>
          </p:cNvSpPr>
          <p:nvPr/>
        </p:nvSpPr>
        <p:spPr bwMode="auto">
          <a:xfrm>
            <a:off x="2438400" y="4724400"/>
            <a:ext cx="40386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243722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18188" y="4638683"/>
            <a:ext cx="2939671" cy="1852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3723" name="Text Box 11"/>
          <p:cNvSpPr txBox="1">
            <a:spLocks noChangeArrowheads="1"/>
          </p:cNvSpPr>
          <p:nvPr/>
        </p:nvSpPr>
        <p:spPr bwMode="auto">
          <a:xfrm>
            <a:off x="8534400" y="6491288"/>
            <a:ext cx="609600" cy="366712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>
                <a:solidFill>
                  <a:srgbClr val="FFFF00"/>
                </a:solidFill>
                <a:latin typeface="Arial" charset="0"/>
              </a:rPr>
              <a:t>#9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By the time it ends casualties were listed at 550, 000 French losses and 434, 000 German losses</a:t>
            </a:r>
          </a:p>
          <a:p>
            <a:endParaRPr lang="en-US" dirty="0" smtClean="0"/>
          </a:p>
          <a:p>
            <a:r>
              <a:rPr lang="en-US" u="sng" dirty="0" smtClean="0"/>
              <a:t>The only impact? </a:t>
            </a:r>
            <a:r>
              <a:rPr lang="en-US" dirty="0" smtClean="0"/>
              <a:t>Loss of Life on both sides is unprecedented!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Final Results of Verdun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Remembered primarily for the unparalleled loss of life</a:t>
            </a:r>
          </a:p>
          <a:p>
            <a:r>
              <a:rPr lang="en-US" dirty="0" smtClean="0"/>
              <a:t>58, 000 British troops killed on the first morning,    July 1, 1916</a:t>
            </a:r>
          </a:p>
          <a:p>
            <a:endParaRPr lang="en-US" dirty="0" smtClean="0"/>
          </a:p>
          <a:p>
            <a:r>
              <a:rPr lang="en-US" dirty="0" smtClean="0"/>
              <a:t>Primary scope of the battle was to drain </a:t>
            </a:r>
          </a:p>
          <a:p>
            <a:pPr>
              <a:buFont typeface="Wingdings 2" pitchFamily="25" charset="2"/>
              <a:buNone/>
            </a:pPr>
            <a:r>
              <a:rPr lang="en-US" dirty="0" smtClean="0"/>
              <a:t>the German forces of reserves, take </a:t>
            </a:r>
          </a:p>
          <a:p>
            <a:pPr>
              <a:buFont typeface="Wingdings 2" pitchFamily="25" charset="2"/>
              <a:buNone/>
            </a:pPr>
            <a:r>
              <a:rPr lang="en-US" dirty="0" smtClean="0"/>
              <a:t>pressure off of Verdun and also </a:t>
            </a:r>
          </a:p>
          <a:p>
            <a:pPr>
              <a:buFont typeface="Wingdings 2" pitchFamily="25" charset="2"/>
              <a:buNone/>
            </a:pPr>
            <a:r>
              <a:rPr lang="en-US" dirty="0" smtClean="0"/>
              <a:t>to gain territory</a:t>
            </a:r>
          </a:p>
          <a:p>
            <a:endParaRPr lang="en-US" dirty="0" smtClean="0"/>
          </a:p>
          <a:p>
            <a:r>
              <a:rPr lang="en-US" dirty="0" smtClean="0"/>
              <a:t>Attack actually began on June 24 </a:t>
            </a:r>
          </a:p>
          <a:p>
            <a:pPr>
              <a:buFont typeface="Wingdings 2" pitchFamily="25" charset="2"/>
              <a:buNone/>
            </a:pPr>
            <a:r>
              <a:rPr lang="en-US" dirty="0" smtClean="0"/>
              <a:t>with an eight day bombardment of German lines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dirty="0" smtClean="0">
                <a:solidFill>
                  <a:srgbClr val="FF0000"/>
                </a:solidFill>
                <a:ea typeface="+mj-ea"/>
              </a:rPr>
              <a:t>The Battle of the Somme</a:t>
            </a:r>
            <a:endParaRPr dirty="0">
              <a:solidFill>
                <a:srgbClr val="FF0000"/>
              </a:solidFill>
              <a:ea typeface="+mj-ea"/>
            </a:endParaRPr>
          </a:p>
        </p:txBody>
      </p:sp>
      <p:pic>
        <p:nvPicPr>
          <p:cNvPr id="26629" name="Picture 5" descr="Prtrt%20-British%20Field%20Marshal%20Sir%20Douglas%20Ha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19875" y="2933700"/>
            <a:ext cx="2066925" cy="3162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z="3800" smtClean="0">
                <a:ln>
                  <a:noFill/>
                </a:ln>
                <a:effectLst/>
              </a:rPr>
              <a:t>The Somme – North Eastern France</a:t>
            </a:r>
          </a:p>
        </p:txBody>
      </p:sp>
      <p:sp>
        <p:nvSpPr>
          <p:cNvPr id="45059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45061" name="Picture 5" descr="WF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371600"/>
            <a:ext cx="7172325" cy="4943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View from Elevated trenches</a:t>
            </a:r>
          </a:p>
        </p:txBody>
      </p:sp>
      <p:sp>
        <p:nvSpPr>
          <p:cNvPr id="41987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41989" name="Picture 5" descr="somme_q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447800"/>
            <a:ext cx="6667500" cy="4848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expectation of this was that German defenses would be destroyed, enabling British troops to walk across no man’s land</a:t>
            </a:r>
          </a:p>
          <a:p>
            <a:endParaRPr lang="en-US" smtClean="0"/>
          </a:p>
          <a:p>
            <a:r>
              <a:rPr lang="en-US" smtClean="0"/>
              <a:t>1,500 British guns were employed</a:t>
            </a:r>
          </a:p>
          <a:p>
            <a:r>
              <a:rPr lang="en-US" smtClean="0"/>
              <a:t>750, 000 men went into the attack</a:t>
            </a:r>
          </a:p>
          <a:p>
            <a:endParaRPr lang="en-US" smtClean="0"/>
          </a:p>
          <a:p>
            <a:r>
              <a:rPr lang="en-US" u="sng" smtClean="0"/>
              <a:t>One problem</a:t>
            </a:r>
            <a:r>
              <a:rPr lang="en-US" smtClean="0"/>
              <a:t>: many of the advance artillery munitions were ‘duds’ –poorly made and ineffective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The hope?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British Trenches – “Over the Top”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endParaRPr lang="en-US" smtClean="0"/>
          </a:p>
        </p:txBody>
      </p:sp>
      <p:pic>
        <p:nvPicPr>
          <p:cNvPr id="43013" name="Picture 5" descr="living-0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447800"/>
            <a:ext cx="6264275" cy="4471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 attack was of no surprise to the Germans, in fact the eight day bombardment served merely to alert Germans of an imminent attack. </a:t>
            </a:r>
            <a:r>
              <a:rPr lang="en-US" sz="3000" smtClean="0">
                <a:solidFill>
                  <a:schemeClr val="bg1"/>
                </a:solidFill>
              </a:rPr>
              <a:t>HOW CAN THE ALLIES EFFECTIVELY COORDINATE AN ATTACK?</a:t>
            </a:r>
          </a:p>
          <a:p>
            <a:r>
              <a:rPr lang="en-US" smtClean="0"/>
              <a:t>The majority of soldiers who went over the top were killed instantly, or forced back into their trenches by machine gun fire</a:t>
            </a:r>
          </a:p>
          <a:p>
            <a:endParaRPr lang="en-US" smtClean="0"/>
          </a:p>
          <a:p>
            <a:r>
              <a:rPr lang="en-US" smtClean="0"/>
              <a:t>By the end, poor weather had brought a halt to the Somme on November 18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ea typeface="+mj-ea"/>
              </a:rPr>
              <a:t>No Surprise!</a:t>
            </a:r>
            <a:endParaRPr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Stretcher bearers</a:t>
            </a:r>
            <a:endParaRPr lang="en-US" dirty="0"/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 t="6468" b="6458"/>
          <a:stretch>
            <a:fillRect/>
          </a:stretch>
        </p:blipFill>
        <p:spPr bwMode="auto">
          <a:xfrm>
            <a:off x="511022" y="1524000"/>
            <a:ext cx="8175778" cy="421484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British and French had gained 12 kilometers of ground</a:t>
            </a:r>
          </a:p>
          <a:p>
            <a:endParaRPr lang="en-US" smtClean="0"/>
          </a:p>
          <a:p>
            <a:r>
              <a:rPr lang="en-US" smtClean="0"/>
              <a:t>British casualties were estimated at 420, 000</a:t>
            </a:r>
          </a:p>
          <a:p>
            <a:r>
              <a:rPr lang="en-US" smtClean="0"/>
              <a:t>French casualties were 200, 000</a:t>
            </a:r>
          </a:p>
          <a:p>
            <a:r>
              <a:rPr lang="en-US" smtClean="0"/>
              <a:t>German casualties were around 500, 000</a:t>
            </a:r>
          </a:p>
          <a:p>
            <a:endParaRPr lang="en-US" smtClean="0"/>
          </a:p>
          <a:p>
            <a:r>
              <a:rPr lang="en-US" smtClean="0"/>
              <a:t>Critics argue that an inflexible approach was a main issue, or that the British were compelled into battle to relieve the French at Verdun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dirty="0" smtClean="0">
                <a:solidFill>
                  <a:srgbClr val="FF0000"/>
                </a:solidFill>
                <a:ea typeface="+mj-ea"/>
              </a:rPr>
              <a:t>Final</a:t>
            </a:r>
            <a:r>
              <a:rPr dirty="0" smtClean="0">
                <a:ea typeface="+mj-ea"/>
              </a:rPr>
              <a:t> </a:t>
            </a:r>
            <a:r>
              <a:rPr dirty="0" smtClean="0">
                <a:solidFill>
                  <a:srgbClr val="FF0000"/>
                </a:solidFill>
                <a:ea typeface="+mj-ea"/>
              </a:rPr>
              <a:t>Results: the Somme-</a:t>
            </a:r>
            <a:r>
              <a:rPr dirty="0" smtClean="0">
                <a:ea typeface="+mj-ea"/>
              </a:rPr>
              <a:t>- 1916</a:t>
            </a:r>
            <a:endParaRPr dirty="0"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The United States enters the War</a:t>
            </a:r>
          </a:p>
          <a:p>
            <a:endParaRPr lang="en-US" sz="3600" dirty="0" smtClean="0"/>
          </a:p>
          <a:p>
            <a:r>
              <a:rPr lang="en-US" sz="3600" dirty="0" smtClean="0"/>
              <a:t>Russia drops out of the war – Civil War and Revolution</a:t>
            </a:r>
          </a:p>
          <a:p>
            <a:endParaRPr lang="en-US" sz="3600" dirty="0" smtClean="0"/>
          </a:p>
          <a:p>
            <a:r>
              <a:rPr lang="en-US" sz="3600" dirty="0" smtClean="0"/>
              <a:t>Canada gets a chance! – </a:t>
            </a:r>
            <a:r>
              <a:rPr lang="en-US" sz="3600" dirty="0" smtClean="0">
                <a:solidFill>
                  <a:srgbClr val="FF0000"/>
                </a:solidFill>
              </a:rPr>
              <a:t>VIMY RIDGE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1917 – “A year of change”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Christmas Truce  </a:t>
            </a:r>
            <a:r>
              <a:rPr lang="en-US" dirty="0" smtClean="0">
                <a:hlinkClick r:id="rId2"/>
              </a:rPr>
              <a:t>http://www.youtube.com/watch?v=Jlf---13Q0g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		Christmas 1914</a:t>
            </a:r>
            <a:endParaRPr lang="en-US" sz="4800" dirty="0"/>
          </a:p>
        </p:txBody>
      </p:sp>
      <p:pic>
        <p:nvPicPr>
          <p:cNvPr id="47106" name="Picture 2" descr="C:\Users\andrew.rutledge\Desktop\Grade 11 Modern History\ChristmasTruce19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2402278"/>
            <a:ext cx="5715040" cy="3693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America practicing an </a:t>
            </a:r>
            <a:r>
              <a:rPr lang="en-US" dirty="0" smtClean="0">
                <a:solidFill>
                  <a:srgbClr val="FF0000"/>
                </a:solidFill>
              </a:rPr>
              <a:t>Isolationist Policy </a:t>
            </a:r>
            <a:r>
              <a:rPr lang="en-US" dirty="0" smtClean="0"/>
              <a:t>– a “European Problem”</a:t>
            </a:r>
          </a:p>
          <a:p>
            <a:r>
              <a:rPr lang="en-US" dirty="0" smtClean="0"/>
              <a:t>It will take a more direct attack on American citizens to force American government – Woodrow Wilson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American Entrance</a:t>
            </a:r>
            <a:endParaRPr lang="en-US" dirty="0"/>
          </a:p>
        </p:txBody>
      </p:sp>
      <p:pic>
        <p:nvPicPr>
          <p:cNvPr id="5" name="Picture 5" descr="Lusitania_ats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462327"/>
            <a:ext cx="5094294" cy="30744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Unrestricted Submarine Warfare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Picture 3" descr="german ubo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10" y="1524000"/>
            <a:ext cx="8501090" cy="51449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5" descr="lusitania_warni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357166"/>
            <a:ext cx="2209658" cy="6215082"/>
          </a:xfrm>
          <a:prstGeom prst="rect">
            <a:avLst/>
          </a:prstGeom>
          <a:noFill/>
        </p:spPr>
      </p:pic>
      <p:pic>
        <p:nvPicPr>
          <p:cNvPr id="5" name="Picture 5" descr="Lusitania_warn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2512" y="216390"/>
            <a:ext cx="3570049" cy="635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			A Crime?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6" name="Content Placeholder 5" descr="New+York+Times+reports+sinking+of+Lusitan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490" y="1000108"/>
            <a:ext cx="8550911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Propaganda Poster</a:t>
            </a:r>
            <a:endParaRPr lang="en-US" dirty="0"/>
          </a:p>
        </p:txBody>
      </p:sp>
      <p:pic>
        <p:nvPicPr>
          <p:cNvPr id="4" name="Picture 5" descr="lusitan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371600"/>
            <a:ext cx="3345213" cy="51398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levels of suicides in the trenches, mutinies, and desertion</a:t>
            </a:r>
          </a:p>
          <a:p>
            <a:r>
              <a:rPr lang="en-US" dirty="0" smtClean="0"/>
              <a:t>Resources dwindling on ALL sides, however, Germany has now been cut off from American supplies, particularly, OIL</a:t>
            </a:r>
          </a:p>
          <a:p>
            <a:r>
              <a:rPr lang="en-US" dirty="0" smtClean="0"/>
              <a:t>Suffering on the home front, particularly German civilians</a:t>
            </a:r>
          </a:p>
          <a:p>
            <a:pPr>
              <a:buNone/>
            </a:pP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1918 </a:t>
            </a:r>
            <a:r>
              <a:rPr lang="en-US" dirty="0" smtClean="0">
                <a:solidFill>
                  <a:srgbClr val="FF0000"/>
                </a:solidFill>
              </a:rPr>
              <a:t>Disillusionment</a:t>
            </a:r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Siegfried Sassoon:</a:t>
            </a:r>
          </a:p>
          <a:p>
            <a:endParaRPr lang="en-US" dirty="0" smtClean="0"/>
          </a:p>
          <a:p>
            <a:pPr lvl="1"/>
            <a:r>
              <a:rPr lang="en-US" sz="2800" dirty="0" smtClean="0"/>
              <a:t>“Suicide in the Trenches”</a:t>
            </a:r>
          </a:p>
          <a:p>
            <a:pPr lvl="1">
              <a:buNone/>
            </a:pPr>
            <a:endParaRPr lang="en-US" sz="2800" dirty="0" smtClean="0"/>
          </a:p>
          <a:p>
            <a:pPr lvl="2"/>
            <a:r>
              <a:rPr lang="en-US" sz="2800" dirty="0" smtClean="0"/>
              <a:t>“You smug-faced crowds with kindling eye</a:t>
            </a:r>
          </a:p>
          <a:p>
            <a:pPr lvl="2">
              <a:buNone/>
            </a:pPr>
            <a:r>
              <a:rPr lang="en-US" sz="2800" dirty="0" smtClean="0"/>
              <a:t>     Who cheer when soldier lads march by</a:t>
            </a:r>
          </a:p>
          <a:p>
            <a:pPr lvl="2">
              <a:buNone/>
            </a:pPr>
            <a:r>
              <a:rPr lang="en-US" sz="2800" dirty="0" smtClean="0"/>
              <a:t>      Sneak home and pray you’ll never know</a:t>
            </a:r>
          </a:p>
          <a:p>
            <a:pPr lvl="2">
              <a:buNone/>
            </a:pPr>
            <a:r>
              <a:rPr lang="en-US" sz="2800" dirty="0" smtClean="0"/>
              <a:t>      The hell where youth and laughter go.”</a:t>
            </a:r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Tomorrow: Trench Life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Germany is entrenched in North Eastern France. </a:t>
            </a:r>
          </a:p>
          <a:p>
            <a:endParaRPr lang="en-US" dirty="0" smtClean="0"/>
          </a:p>
          <a:p>
            <a:r>
              <a:rPr lang="en-US" dirty="0" smtClean="0"/>
              <a:t>Problem #1: How can the allies push the German Army out of France?  </a:t>
            </a:r>
            <a:r>
              <a:rPr lang="en-US" dirty="0" smtClean="0">
                <a:solidFill>
                  <a:srgbClr val="FF0000"/>
                </a:solidFill>
              </a:rPr>
              <a:t>THOUGHTS?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Trench warfare</a:t>
            </a:r>
            <a:r>
              <a:rPr lang="en-US" dirty="0" smtClean="0"/>
              <a:t> baffled military leaders who had been trained to fight wars of movement and maneuver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 smtClean="0"/>
          </a:p>
          <a:p>
            <a:r>
              <a:rPr lang="en-US" dirty="0" smtClean="0"/>
              <a:t>Problem #2: How can Great Britain coordinate efforts with eastern ally, Russia?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LOOK AT THE MAP – WHAT DO YOU THINK?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1915  “What are we doing?”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l="11119" t="4167" r="10156" b="7292"/>
          <a:stretch>
            <a:fillRect/>
          </a:stretch>
        </p:blipFill>
        <p:spPr bwMode="auto">
          <a:xfrm>
            <a:off x="714348" y="428604"/>
            <a:ext cx="7806260" cy="5853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eaLnBrk="1" hangingPunct="1"/>
            <a:r>
              <a:rPr lang="en-US" sz="2400" smtClean="0"/>
              <a:t>COMMUNICATION: What happens when military coordination is ineffective?</a:t>
            </a:r>
          </a:p>
          <a:p>
            <a:pPr eaLnBrk="1" hangingPunct="1"/>
            <a:r>
              <a:rPr lang="en-US" sz="4800" smtClean="0"/>
              <a:t>EPIC FAIL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smtClean="0">
                <a:ea typeface="+mj-ea"/>
                <a:cs typeface="+mj-cs"/>
              </a:rPr>
              <a:t>Gallipoli</a:t>
            </a:r>
            <a:endParaRPr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 idx="4294967295"/>
          </p:nvPr>
        </p:nvSpPr>
        <p:spPr bwMode="auto">
          <a:noFill/>
          <a:ln w="9525"/>
        </p:spPr>
        <p:txBody>
          <a:bodyPr/>
          <a:lstStyle/>
          <a:p>
            <a:r>
              <a:rPr smtClean="0">
                <a:ln>
                  <a:noFill/>
                </a:ln>
                <a:effectLst/>
              </a:rPr>
              <a:t>Propaganda Posters</a:t>
            </a:r>
          </a:p>
        </p:txBody>
      </p:sp>
      <p:pic>
        <p:nvPicPr>
          <p:cNvPr id="43012" name="Picture 4" descr="anzac_po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1609725"/>
            <a:ext cx="3143250" cy="4352925"/>
          </a:xfrm>
        </p:spPr>
      </p:pic>
      <p:pic>
        <p:nvPicPr>
          <p:cNvPr id="43014" name="Picture 6" descr="GRG32_16_7Illu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609725"/>
            <a:ext cx="3065462" cy="4352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ヒラギノ角ゴ Pro W3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Paper.thmx</Template>
  <TotalTime>710</TotalTime>
  <Words>1644</Words>
  <Application>Microsoft Office PowerPoint</Application>
  <PresentationFormat>On-screen Show (4:3)</PresentationFormat>
  <Paragraphs>221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Paper</vt:lpstr>
      <vt:lpstr>Death, Destruction and Dismemberment</vt:lpstr>
      <vt:lpstr>   The Western and Eastern Fronts</vt:lpstr>
      <vt:lpstr>1914   “A Quick War?”</vt:lpstr>
      <vt:lpstr>Slide 4</vt:lpstr>
      <vt:lpstr>  Christmas 1914</vt:lpstr>
      <vt:lpstr>1915  “What are we doing?”</vt:lpstr>
      <vt:lpstr>Slide 7</vt:lpstr>
      <vt:lpstr>Gallipoli</vt:lpstr>
      <vt:lpstr>Propaganda Posters</vt:lpstr>
      <vt:lpstr>Slide 10</vt:lpstr>
      <vt:lpstr>General Overview</vt:lpstr>
      <vt:lpstr>Why do this at all?</vt:lpstr>
      <vt:lpstr>Slide 13</vt:lpstr>
      <vt:lpstr>The Difficulty of the Straits</vt:lpstr>
      <vt:lpstr>Slide 15</vt:lpstr>
      <vt:lpstr>Lack of Success on Western Front</vt:lpstr>
      <vt:lpstr>Allied Command Opinions….</vt:lpstr>
      <vt:lpstr>Reinforecments, Landings, and Failed Attacks</vt:lpstr>
      <vt:lpstr>Slide 19</vt:lpstr>
      <vt:lpstr>What did British Commanders think of their colonial allies?</vt:lpstr>
      <vt:lpstr>ANZAC Soldiers in the trenches</vt:lpstr>
      <vt:lpstr>The Highlight-the Evacuation!</vt:lpstr>
      <vt:lpstr>Waltzing Matilda and Anzac Day</vt:lpstr>
      <vt:lpstr>1916 “The Deadliest Year of the War”</vt:lpstr>
      <vt:lpstr>Slide 25</vt:lpstr>
      <vt:lpstr>The Roots of Verdun</vt:lpstr>
      <vt:lpstr>Britain is Key</vt:lpstr>
      <vt:lpstr>Significance of Place</vt:lpstr>
      <vt:lpstr>Start</vt:lpstr>
      <vt:lpstr>German Strategy</vt:lpstr>
      <vt:lpstr>The Beginning</vt:lpstr>
      <vt:lpstr>Artillery at  Verdun</vt:lpstr>
      <vt:lpstr>French Sentiment </vt:lpstr>
      <vt:lpstr>French Soldier killed at Verdun</vt:lpstr>
      <vt:lpstr>Change of Course</vt:lpstr>
      <vt:lpstr>Death in the trenches at Verdun</vt:lpstr>
      <vt:lpstr>Continued French Losses</vt:lpstr>
      <vt:lpstr>Slide 38</vt:lpstr>
      <vt:lpstr>*A Fundamental Shift</vt:lpstr>
      <vt:lpstr>Final Results of Verdun</vt:lpstr>
      <vt:lpstr>The Battle of the Somme</vt:lpstr>
      <vt:lpstr>The Somme – North Eastern France</vt:lpstr>
      <vt:lpstr>View from Elevated trenches</vt:lpstr>
      <vt:lpstr>The hope?</vt:lpstr>
      <vt:lpstr>British Trenches – “Over the Top”</vt:lpstr>
      <vt:lpstr>No Surprise!</vt:lpstr>
      <vt:lpstr>Stretcher bearers</vt:lpstr>
      <vt:lpstr>Final Results: the Somme-- 1916</vt:lpstr>
      <vt:lpstr>1917 – “A year of change”</vt:lpstr>
      <vt:lpstr>The American Entrance</vt:lpstr>
      <vt:lpstr>Unrestricted Submarine Warfare</vt:lpstr>
      <vt:lpstr>Slide 52</vt:lpstr>
      <vt:lpstr>   A Crime? </vt:lpstr>
      <vt:lpstr>American Propaganda Poster</vt:lpstr>
      <vt:lpstr>1918 Disillusionment</vt:lpstr>
      <vt:lpstr>Tomorrow: Trench Life</vt:lpstr>
    </vt:vector>
  </TitlesOfParts>
  <Company>X-treme Dance Studio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Verdun and the Somme</dc:title>
  <dc:creator>Office 2004 Test Drive User</dc:creator>
  <cp:lastModifiedBy>ED18</cp:lastModifiedBy>
  <cp:revision>17</cp:revision>
  <dcterms:created xsi:type="dcterms:W3CDTF">2009-11-25T13:56:56Z</dcterms:created>
  <dcterms:modified xsi:type="dcterms:W3CDTF">2010-11-17T14:42:39Z</dcterms:modified>
</cp:coreProperties>
</file>